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78" r:id="rId4"/>
    <p:sldId id="258" r:id="rId5"/>
    <p:sldId id="277" r:id="rId6"/>
    <p:sldId id="276" r:id="rId7"/>
    <p:sldId id="265" r:id="rId8"/>
    <p:sldId id="281" r:id="rId9"/>
    <p:sldId id="279" r:id="rId10"/>
    <p:sldId id="282" r:id="rId11"/>
    <p:sldId id="285" r:id="rId12"/>
    <p:sldId id="283" r:id="rId13"/>
    <p:sldId id="284" r:id="rId14"/>
    <p:sldId id="286" r:id="rId15"/>
    <p:sldId id="28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7A63-EFB8-48FD-9E63-C30842523DAD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FD5F-3196-4BAA-AA5C-6688DDF39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512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7A63-EFB8-48FD-9E63-C30842523DAD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FD5F-3196-4BAA-AA5C-6688DDF39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92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7A63-EFB8-48FD-9E63-C30842523DAD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FD5F-3196-4BAA-AA5C-6688DDF39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242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7A63-EFB8-48FD-9E63-C30842523DAD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FD5F-3196-4BAA-AA5C-6688DDF39DC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0272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7A63-EFB8-48FD-9E63-C30842523DAD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FD5F-3196-4BAA-AA5C-6688DDF39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988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7A63-EFB8-48FD-9E63-C30842523DAD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FD5F-3196-4BAA-AA5C-6688DDF39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687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7A63-EFB8-48FD-9E63-C30842523DAD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FD5F-3196-4BAA-AA5C-6688DDF39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0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7A63-EFB8-48FD-9E63-C30842523DAD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FD5F-3196-4BAA-AA5C-6688DDF39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610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7A63-EFB8-48FD-9E63-C30842523DAD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FD5F-3196-4BAA-AA5C-6688DDF39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431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7A63-EFB8-48FD-9E63-C30842523DAD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FD5F-3196-4BAA-AA5C-6688DDF39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625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7A63-EFB8-48FD-9E63-C30842523DAD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FD5F-3196-4BAA-AA5C-6688DDF39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3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7A63-EFB8-48FD-9E63-C30842523DAD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FD5F-3196-4BAA-AA5C-6688DDF39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17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7A63-EFB8-48FD-9E63-C30842523DAD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FD5F-3196-4BAA-AA5C-6688DDF39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256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7A63-EFB8-48FD-9E63-C30842523DAD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FD5F-3196-4BAA-AA5C-6688DDF39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4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7A63-EFB8-48FD-9E63-C30842523DAD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FD5F-3196-4BAA-AA5C-6688DDF39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643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7A63-EFB8-48FD-9E63-C30842523DAD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FD5F-3196-4BAA-AA5C-6688DDF39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733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7A63-EFB8-48FD-9E63-C30842523DAD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FD5F-3196-4BAA-AA5C-6688DDF39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28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D687A63-EFB8-48FD-9E63-C30842523DAD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7FD5F-3196-4BAA-AA5C-6688DDF39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2587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1E19D5E0-0A5A-4C7D-9BB7-5E612A625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295" y="3629643"/>
            <a:ext cx="8825657" cy="899018"/>
          </a:xfrm>
        </p:spPr>
        <p:txBody>
          <a:bodyPr/>
          <a:lstStyle/>
          <a:p>
            <a:pPr algn="ctr"/>
            <a:r>
              <a:rPr lang="ru-RU" dirty="0"/>
              <a:t>Тема: Шаговые двигатели</a:t>
            </a:r>
            <a:endParaRPr lang="ru-RU" sz="3200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910336E9-DEBE-4C73-9FB5-2A52C820A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5" y="1698296"/>
            <a:ext cx="8825658" cy="1481838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Курс: Системы и средства механизации и автоматизации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CC711733-2586-468E-B01B-6FFF75B199CB}"/>
              </a:ext>
            </a:extLst>
          </p:cNvPr>
          <p:cNvSpPr txBox="1">
            <a:spLocks/>
          </p:cNvSpPr>
          <p:nvPr/>
        </p:nvSpPr>
        <p:spPr>
          <a:xfrm>
            <a:off x="1154955" y="368125"/>
            <a:ext cx="8825658" cy="86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ru-RU" dirty="0"/>
              <a:t>Государственное бюджетное профессиональное образовательное учреждение города Москвы "Театральный художественно-технический колледж"</a:t>
            </a:r>
            <a:endParaRPr lang="ru-RU" sz="2800" dirty="0"/>
          </a:p>
        </p:txBody>
      </p:sp>
      <p:sp>
        <p:nvSpPr>
          <p:cNvPr id="15" name="Текст 12">
            <a:extLst>
              <a:ext uri="{FF2B5EF4-FFF2-40B4-BE49-F238E27FC236}">
                <a16:creationId xmlns:a16="http://schemas.microsoft.com/office/drawing/2014/main" id="{92E0CBD3-F268-439F-BD8A-0D0F23F71C44}"/>
              </a:ext>
            </a:extLst>
          </p:cNvPr>
          <p:cNvSpPr txBox="1">
            <a:spLocks/>
          </p:cNvSpPr>
          <p:nvPr/>
        </p:nvSpPr>
        <p:spPr>
          <a:xfrm>
            <a:off x="1154955" y="6030761"/>
            <a:ext cx="8825658" cy="61078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ru-RU" dirty="0"/>
              <a:t>Преподаватель</a:t>
            </a:r>
            <a:br>
              <a:rPr lang="ru-RU" dirty="0"/>
            </a:br>
            <a:r>
              <a:rPr lang="ru-RU" dirty="0" err="1"/>
              <a:t>шахверанов</a:t>
            </a:r>
            <a:r>
              <a:rPr lang="ru-RU" dirty="0"/>
              <a:t> </a:t>
            </a:r>
            <a:r>
              <a:rPr lang="ru-RU" dirty="0" err="1"/>
              <a:t>руслан</a:t>
            </a:r>
            <a:r>
              <a:rPr lang="ru-RU" dirty="0"/>
              <a:t> </a:t>
            </a:r>
            <a:r>
              <a:rPr lang="ru-RU" dirty="0" err="1"/>
              <a:t>алиевич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0095007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EA9E714-F5D1-4450-B1B4-A131622B2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778" y="186433"/>
            <a:ext cx="9255383" cy="1207362"/>
          </a:xfrm>
        </p:spPr>
        <p:txBody>
          <a:bodyPr/>
          <a:lstStyle/>
          <a:p>
            <a:r>
              <a:rPr lang="ru-RU" dirty="0"/>
              <a:t>Управление шаговым двигателем с постоянными магнитами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86C40AE-0DC1-4DA4-925C-A045B390CC7B}"/>
              </a:ext>
            </a:extLst>
          </p:cNvPr>
          <p:cNvSpPr/>
          <p:nvPr/>
        </p:nvSpPr>
        <p:spPr>
          <a:xfrm>
            <a:off x="526742" y="1393795"/>
            <a:ext cx="111385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Для управления шаговым двигателем на постоянных магнитах к его обмоткам прикладывается </a:t>
            </a:r>
            <a:r>
              <a:rPr lang="ru-RU" sz="2400" dirty="0" err="1"/>
              <a:t>сфазированный</a:t>
            </a:r>
            <a:r>
              <a:rPr lang="ru-RU" sz="2400" dirty="0"/>
              <a:t> переменный ток. Биполярная система управления генерирует сигнал изменяющийся от плюса к минусу, например от +2,5 В до -2,5 В. Униполярная система управления меняет направление магнитного потока катушки посредством двух сигналов, которые </a:t>
            </a:r>
            <a:r>
              <a:rPr lang="ru-RU" sz="2400" dirty="0" err="1"/>
              <a:t>поочереди</a:t>
            </a:r>
            <a:r>
              <a:rPr lang="ru-RU" sz="2400" dirty="0"/>
              <a:t> подаются на противоположные выводы катушки относительно ее центрального ответвления.</a:t>
            </a:r>
          </a:p>
          <a:p>
            <a:endParaRPr lang="ru-RU" sz="2400" dirty="0"/>
          </a:p>
          <a:p>
            <a:r>
              <a:rPr lang="ru-RU" sz="2400" dirty="0"/>
              <a:t>Существует несколько способов управления: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волновое,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err="1"/>
              <a:t>полношаговое</a:t>
            </a:r>
            <a:r>
              <a:rPr lang="ru-RU" sz="2400" dirty="0"/>
              <a:t>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err="1"/>
              <a:t>полушаговое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253339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EA9E714-F5D1-4450-B1B4-A131622B2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778" y="186433"/>
            <a:ext cx="9255383" cy="1207362"/>
          </a:xfrm>
        </p:spPr>
        <p:txBody>
          <a:bodyPr/>
          <a:lstStyle/>
          <a:p>
            <a:r>
              <a:rPr lang="ru-RU" dirty="0"/>
              <a:t>Управление шаговым двигателем с постоянными магнитами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8C5CE18-3E9F-4041-A853-5EEBF9102DA1}"/>
              </a:ext>
            </a:extLst>
          </p:cNvPr>
          <p:cNvSpPr/>
          <p:nvPr/>
        </p:nvSpPr>
        <p:spPr>
          <a:xfrm>
            <a:off x="99667" y="1797462"/>
            <a:ext cx="115676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Простейшим способом управления шаговым двигателем является </a:t>
            </a:r>
            <a:r>
              <a:rPr lang="ru-RU" sz="2400" b="1" i="1" dirty="0"/>
              <a:t>волновое управление</a:t>
            </a:r>
            <a:r>
              <a:rPr lang="ru-RU" sz="2400" dirty="0"/>
              <a:t>. При таком управлении в один момент времени возбуждается только одна обмотка. Но такой способ управления не обеспечивает максимально возможного момента.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63001A-C680-4574-8A71-9384B502D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76" y="3819618"/>
            <a:ext cx="11228247" cy="258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6001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EA9E714-F5D1-4450-B1B4-A131622B2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778" y="186433"/>
            <a:ext cx="9255383" cy="1207362"/>
          </a:xfrm>
        </p:spPr>
        <p:txBody>
          <a:bodyPr/>
          <a:lstStyle/>
          <a:p>
            <a:r>
              <a:rPr lang="ru-RU" dirty="0"/>
              <a:t>Управление шаговым двигателем с постоянными магнитами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8D14105-01F6-42FD-9E0F-A57B8A5038DC}"/>
              </a:ext>
            </a:extLst>
          </p:cNvPr>
          <p:cNvSpPr/>
          <p:nvPr/>
        </p:nvSpPr>
        <p:spPr>
          <a:xfrm>
            <a:off x="1414774" y="1758220"/>
            <a:ext cx="93624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/>
              <a:t>Полношаговое</a:t>
            </a:r>
            <a:r>
              <a:rPr lang="ru-RU" sz="2400" b="1" i="1" dirty="0"/>
              <a:t> управление</a:t>
            </a:r>
            <a:r>
              <a:rPr lang="ru-RU" sz="2400" dirty="0"/>
              <a:t> обеспечивает больший момент, чем волновое управление так как обе обмотки двигателя включены одновременно.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82E362-ACBA-49C9-888E-58DEC54F9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46" y="3570977"/>
            <a:ext cx="11289503" cy="25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2246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EA9E714-F5D1-4450-B1B4-A131622B2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778" y="186433"/>
            <a:ext cx="9255383" cy="1207362"/>
          </a:xfrm>
        </p:spPr>
        <p:txBody>
          <a:bodyPr/>
          <a:lstStyle/>
          <a:p>
            <a:r>
              <a:rPr lang="ru-RU" dirty="0"/>
              <a:t>Управление шаговым двигателем с постоянными магнитами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15D5348-6231-4AC4-8840-1F40519A0A45}"/>
              </a:ext>
            </a:extLst>
          </p:cNvPr>
          <p:cNvSpPr/>
          <p:nvPr/>
        </p:nvSpPr>
        <p:spPr>
          <a:xfrm>
            <a:off x="276688" y="1580627"/>
            <a:ext cx="116386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/>
              <a:t>Полушаговое</a:t>
            </a:r>
            <a:r>
              <a:rPr lang="ru-RU" sz="2400" b="1" i="1" dirty="0"/>
              <a:t> управление</a:t>
            </a:r>
            <a:r>
              <a:rPr lang="ru-RU" sz="2400" dirty="0"/>
              <a:t> - шаг для данной геометрии шагового двигателя делится пополам. Оно обеспечивает большее разрешение при позиционировании вала двигателя. Такая система является комбинация волнового управления и </a:t>
            </a:r>
            <a:r>
              <a:rPr lang="ru-RU" sz="2400" dirty="0" err="1"/>
              <a:t>полношагового</a:t>
            </a:r>
            <a:r>
              <a:rPr lang="ru-RU" sz="2400" dirty="0"/>
              <a:t> управления с питанием по очереди.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28BA4B-5CA0-49F2-9982-7CB3646DE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44" y="3706451"/>
            <a:ext cx="10589712" cy="243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38534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EA9E714-F5D1-4450-B1B4-A131622B2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778" y="186433"/>
            <a:ext cx="9255383" cy="745722"/>
          </a:xfrm>
        </p:spPr>
        <p:txBody>
          <a:bodyPr/>
          <a:lstStyle/>
          <a:p>
            <a:r>
              <a:rPr lang="ru-RU" dirty="0"/>
              <a:t>Гибридный шаговый двигатель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56B5115-56DC-40A8-91B3-742CDD88CA96}"/>
              </a:ext>
            </a:extLst>
          </p:cNvPr>
          <p:cNvSpPr/>
          <p:nvPr/>
        </p:nvSpPr>
        <p:spPr>
          <a:xfrm>
            <a:off x="455721" y="1403075"/>
            <a:ext cx="419617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Ротор гибридного шагового двигателя представляет из себя цилиндрический постоянный магнит, намагниченный вдоль продольной оси с радиальными зубьями из </a:t>
            </a:r>
            <a:r>
              <a:rPr lang="ru-RU" sz="2800" dirty="0" err="1"/>
              <a:t>магнитомягкого</a:t>
            </a:r>
            <a:r>
              <a:rPr lang="ru-RU" sz="2800" dirty="0"/>
              <a:t> материала.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0E8F0B-1E4C-4AD1-9CE7-4AB697228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261" y="1642772"/>
            <a:ext cx="6574343" cy="415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00466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EA9E714-F5D1-4450-B1B4-A131622B2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778" y="186433"/>
            <a:ext cx="9255383" cy="745722"/>
          </a:xfrm>
        </p:spPr>
        <p:txBody>
          <a:bodyPr/>
          <a:lstStyle/>
          <a:p>
            <a:r>
              <a:rPr lang="ru-RU" dirty="0"/>
              <a:t>Гибридный шаговый двигатель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E8DB656-FFCF-428F-A11E-6B3A577113E8}"/>
              </a:ext>
            </a:extLst>
          </p:cNvPr>
          <p:cNvSpPr/>
          <p:nvPr/>
        </p:nvSpPr>
        <p:spPr>
          <a:xfrm>
            <a:off x="318115" y="1100830"/>
            <a:ext cx="115557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Статор обычно имеет две или четыре фазы распределенные между парами явно выраженных полюсов. 48 зубьев на одной секции ротора смещены на половину </a:t>
            </a:r>
            <a:r>
              <a:rPr lang="ru-RU" sz="2400" dirty="0" err="1"/>
              <a:t>зубцового</a:t>
            </a:r>
            <a:r>
              <a:rPr lang="ru-RU" sz="2400" dirty="0"/>
              <a:t> деления λ относительно другой секции (рисунок ниже). Из-за этого смещения ротор фактически имеет 96 перемежающихся полюсов противоположной полярности.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594DF2-B686-4ED5-9FF5-81F1E0C6F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64" y="3123246"/>
            <a:ext cx="3739748" cy="362755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1A89811-7C52-4FCC-BCDF-8D7C90F9E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123247"/>
            <a:ext cx="4230385" cy="362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3851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E0C23-61B9-4401-96FB-CCB884013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6" y="177554"/>
            <a:ext cx="8825657" cy="764673"/>
          </a:xfrm>
        </p:spPr>
        <p:txBody>
          <a:bodyPr/>
          <a:lstStyle/>
          <a:p>
            <a:r>
              <a:rPr lang="ru-RU" dirty="0"/>
              <a:t>План лекции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C9F9A3-2E74-4F33-9650-6F4726EAC6FC}"/>
              </a:ext>
            </a:extLst>
          </p:cNvPr>
          <p:cNvSpPr txBox="1"/>
          <p:nvPr/>
        </p:nvSpPr>
        <p:spPr>
          <a:xfrm>
            <a:off x="1154956" y="2397948"/>
            <a:ext cx="96166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dirty="0"/>
              <a:t>Общие понятия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dirty="0"/>
              <a:t>Конструкция шагового двигателя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dirty="0"/>
              <a:t>Характеристики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dirty="0"/>
              <a:t>Виды шаговых двигателей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dirty="0"/>
              <a:t>Управление шаговым двигателем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32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8079260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2781BA-0267-489D-8437-3E417BFAE2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2851554" y="-1924844"/>
            <a:ext cx="6488891" cy="1070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235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54D10-50B6-445E-A297-0F8A34DDD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778" y="186433"/>
            <a:ext cx="8724835" cy="657630"/>
          </a:xfrm>
        </p:spPr>
        <p:txBody>
          <a:bodyPr/>
          <a:lstStyle/>
          <a:p>
            <a:r>
              <a:rPr lang="ru-RU" sz="3600" dirty="0"/>
              <a:t>Общие понятия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447FB8-8132-4E78-9131-A6120743B95E}"/>
              </a:ext>
            </a:extLst>
          </p:cNvPr>
          <p:cNvSpPr txBox="1"/>
          <p:nvPr/>
        </p:nvSpPr>
        <p:spPr>
          <a:xfrm>
            <a:off x="350945" y="1306175"/>
            <a:ext cx="1131431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Шаговый электродвигатель </a:t>
            </a:r>
            <a:r>
              <a:rPr lang="ru-RU" sz="2800" dirty="0"/>
              <a:t>- это вращающийся электродвигатель с дискретными угловыми перемещениями ротора, осуществляемыми за счет импульсов сигнала управления.</a:t>
            </a:r>
          </a:p>
          <a:p>
            <a:endParaRPr lang="ru-RU" sz="2800" dirty="0"/>
          </a:p>
          <a:p>
            <a:r>
              <a:rPr lang="ru-RU" sz="2800" dirty="0"/>
              <a:t>Шаговые (импульсные) двигатели непосредственно преобразуют управляющий сигнал в виде последовательности импульсов в пропорциональный числу импульсов и фиксированный угол поворота вала или линейное перемещение механизма без датчика обратной связи.</a:t>
            </a:r>
          </a:p>
        </p:txBody>
      </p:sp>
    </p:spTree>
    <p:extLst>
      <p:ext uri="{BB962C8B-B14F-4D97-AF65-F5344CB8AC3E}">
        <p14:creationId xmlns:p14="http://schemas.microsoft.com/office/powerpoint/2010/main" val="221051364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EA9E714-F5D1-4450-B1B4-A131622B2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778" y="186433"/>
            <a:ext cx="8724835" cy="687046"/>
          </a:xfrm>
        </p:spPr>
        <p:txBody>
          <a:bodyPr/>
          <a:lstStyle/>
          <a:p>
            <a:r>
              <a:rPr lang="ru-RU" dirty="0"/>
              <a:t>Конструкция шагового двигателя</a:t>
            </a:r>
          </a:p>
        </p:txBody>
      </p:sp>
      <p:pic>
        <p:nvPicPr>
          <p:cNvPr id="5" name="Рисунок 4" descr="Шаговый двигатель">
            <a:extLst>
              <a:ext uri="{FF2B5EF4-FFF2-40B4-BE49-F238E27FC236}">
                <a16:creationId xmlns:a16="http://schemas.microsoft.com/office/drawing/2014/main" id="{D7092EC6-CF5A-4D76-89D2-ACC878AC6D3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33" y="1800771"/>
            <a:ext cx="5549130" cy="37623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9C68438-C56A-41F4-AB38-8E12262AB207}"/>
              </a:ext>
            </a:extLst>
          </p:cNvPr>
          <p:cNvSpPr/>
          <p:nvPr/>
        </p:nvSpPr>
        <p:spPr>
          <a:xfrm>
            <a:off x="6005774" y="1170372"/>
            <a:ext cx="605364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Ротор не имеет контактных колец и коллектора. Он имеет либо явно выраженные полюса, либо тонкие зубья. При этом ротор может быть выполнен из </a:t>
            </a:r>
            <a:r>
              <a:rPr lang="ru-RU" sz="2400" dirty="0" err="1"/>
              <a:t>магнитомягкого</a:t>
            </a:r>
            <a:r>
              <a:rPr lang="ru-RU" sz="2400" dirty="0"/>
              <a:t> материала с явно выраженными полюсами или на основе постоянных магнитов.</a:t>
            </a:r>
          </a:p>
          <a:p>
            <a:endParaRPr lang="ru-RU" sz="2400" dirty="0"/>
          </a:p>
          <a:p>
            <a:r>
              <a:rPr lang="ru-RU" sz="2400" b="1" dirty="0"/>
              <a:t>Гибридный</a:t>
            </a:r>
            <a:r>
              <a:rPr lang="ru-RU" sz="2400" dirty="0"/>
              <a:t> шаговый двигатель имеет составной ротор включающий полюсные наконечники (зубья) из </a:t>
            </a:r>
            <a:r>
              <a:rPr lang="ru-RU" sz="2400" dirty="0" err="1"/>
              <a:t>магнитомягкого</a:t>
            </a:r>
            <a:r>
              <a:rPr lang="ru-RU" sz="2400" dirty="0"/>
              <a:t> материала и постоянные магниты.</a:t>
            </a:r>
          </a:p>
        </p:txBody>
      </p:sp>
    </p:spTree>
    <p:extLst>
      <p:ext uri="{BB962C8B-B14F-4D97-AF65-F5344CB8AC3E}">
        <p14:creationId xmlns:p14="http://schemas.microsoft.com/office/powerpoint/2010/main" val="69391328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EA9E714-F5D1-4450-B1B4-A131622B2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778" y="186433"/>
            <a:ext cx="8724835" cy="559291"/>
          </a:xfrm>
        </p:spPr>
        <p:txBody>
          <a:bodyPr/>
          <a:lstStyle/>
          <a:p>
            <a:r>
              <a:rPr lang="ru-RU" dirty="0"/>
              <a:t>Характеристики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29EE75E-1FF7-4FE0-B302-6030DDDB33CD}"/>
              </a:ext>
            </a:extLst>
          </p:cNvPr>
          <p:cNvSpPr/>
          <p:nvPr/>
        </p:nvSpPr>
        <p:spPr>
          <a:xfrm>
            <a:off x="1134862" y="1260953"/>
            <a:ext cx="99222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Так как шаговый двигатель не предназначен для непрерывного вращения в его параметрах не указывают мощность.</a:t>
            </a:r>
            <a:br>
              <a:rPr lang="ru-RU" sz="2400" dirty="0"/>
            </a:br>
            <a:r>
              <a:rPr lang="ru-RU" sz="2400" i="1" u="sng" dirty="0"/>
              <a:t>Шаговый двигатель - маломощный двигатель по сравнению с другими электродвигателями.</a:t>
            </a:r>
          </a:p>
          <a:p>
            <a:endParaRPr lang="ru-RU" sz="2400" dirty="0"/>
          </a:p>
          <a:p>
            <a:r>
              <a:rPr lang="ru-RU" sz="2400" dirty="0"/>
              <a:t>Одним из определяющих параметров шагового двигателя является шаг ротора, то есть угол поворота ротора, соответствующий одному импульсу. Шаговый двигатель делает один шаг в единицу времени в момент изменения импульсов управления. Величина шага зависит от конструкции двигателя: количества обмоток, полюсов и зубьев. В зависимости от конструкции двигателя величина шага может меняться в диапазоне от 90 до 0,75 градусов. </a:t>
            </a:r>
          </a:p>
        </p:txBody>
      </p:sp>
    </p:spTree>
    <p:extLst>
      <p:ext uri="{BB962C8B-B14F-4D97-AF65-F5344CB8AC3E}">
        <p14:creationId xmlns:p14="http://schemas.microsoft.com/office/powerpoint/2010/main" val="271026893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EA9E714-F5D1-4450-B1B4-A131622B2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778" y="186433"/>
            <a:ext cx="8724835" cy="639190"/>
          </a:xfrm>
        </p:spPr>
        <p:txBody>
          <a:bodyPr/>
          <a:lstStyle/>
          <a:p>
            <a:r>
              <a:rPr lang="ru-RU" dirty="0"/>
              <a:t>Реактивный шаговый двигатель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273429-616C-46F4-8F5C-A118A7EEFF2F}"/>
              </a:ext>
            </a:extLst>
          </p:cNvPr>
          <p:cNvSpPr/>
          <p:nvPr/>
        </p:nvSpPr>
        <p:spPr>
          <a:xfrm>
            <a:off x="5921406" y="1069226"/>
            <a:ext cx="602941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Реактивный шаговый двигатель - синхронный реактивный двигатель. Статор реактивного шагового двигателя обычно имеет шесть </a:t>
            </a:r>
            <a:r>
              <a:rPr lang="ru-RU" sz="2400" dirty="0" err="1"/>
              <a:t>явновыраженных</a:t>
            </a:r>
            <a:r>
              <a:rPr lang="ru-RU" sz="2400" dirty="0"/>
              <a:t> полюсов и три фазы (по два полюса на фазу), ротор - четыре явно выраженных полюса, при такой конструкции двигателя шаг равен 30 градусам. В отличии от других шаговых двигателей выключенный реактивный шаговый двигатель не имеет фиксирующего (тормозящего) момента при вращении вала.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D330DB-9565-4DD1-A841-B05C6D0BB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73" y="1215267"/>
            <a:ext cx="5423212" cy="27183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37A3DE-CAE5-4CC7-B6A3-21FC70068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73" y="4323279"/>
            <a:ext cx="5423212" cy="18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4913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EA9E714-F5D1-4450-B1B4-A131622B2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778" y="186433"/>
            <a:ext cx="8724835" cy="639190"/>
          </a:xfrm>
        </p:spPr>
        <p:txBody>
          <a:bodyPr/>
          <a:lstStyle/>
          <a:p>
            <a:r>
              <a:rPr lang="ru-RU" dirty="0"/>
              <a:t>Реактивный шаговый двигатель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B1EF4D-C688-4C3A-81AB-EEBAD34A0F61}"/>
              </a:ext>
            </a:extLst>
          </p:cNvPr>
          <p:cNvSpPr/>
          <p:nvPr/>
        </p:nvSpPr>
        <p:spPr>
          <a:xfrm>
            <a:off x="668361" y="1255619"/>
            <a:ext cx="108552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Чтобы изменить направление вращения ротора (реверс) реактивного шагового двигателя, необходимо поменять схему коммутации обмоток статора, так как изменение полярности импульса не изменяет направления сил, действующих на невозбужденный ротор.</a:t>
            </a:r>
          </a:p>
          <a:p>
            <a:endParaRPr lang="ru-RU" sz="2400" dirty="0"/>
          </a:p>
          <a:p>
            <a:r>
              <a:rPr lang="ru-RU" sz="2400" dirty="0"/>
              <a:t>Отличительные черты: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ротор из </a:t>
            </a:r>
            <a:r>
              <a:rPr lang="ru-RU" sz="2400" dirty="0" err="1"/>
              <a:t>магнитомягкого</a:t>
            </a:r>
            <a:r>
              <a:rPr lang="ru-RU" sz="2400" dirty="0"/>
              <a:t> материала с явно выраженными полюсами;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наименее сложный и самый дешевый шаговый двигатель;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отсутствует фиксирующий момент в обесточенном состоянии;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большой угол шага.</a:t>
            </a:r>
          </a:p>
        </p:txBody>
      </p:sp>
    </p:spTree>
    <p:extLst>
      <p:ext uri="{BB962C8B-B14F-4D97-AF65-F5344CB8AC3E}">
        <p14:creationId xmlns:p14="http://schemas.microsoft.com/office/powerpoint/2010/main" val="395215478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EA9E714-F5D1-4450-B1B4-A131622B2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778" y="186432"/>
            <a:ext cx="8724835" cy="1216239"/>
          </a:xfrm>
        </p:spPr>
        <p:txBody>
          <a:bodyPr/>
          <a:lstStyle/>
          <a:p>
            <a:r>
              <a:rPr lang="ru-RU" dirty="0"/>
              <a:t>Шаговый двигатель с постоянными магнитами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472ED1B-D59A-4E83-9D4A-05612156FB8E}"/>
              </a:ext>
            </a:extLst>
          </p:cNvPr>
          <p:cNvSpPr/>
          <p:nvPr/>
        </p:nvSpPr>
        <p:spPr>
          <a:xfrm>
            <a:off x="417990" y="1614242"/>
            <a:ext cx="113560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Шаговый двигатель с постоянными магнитами имеет ротор на постоянных магнитах. Статор обычно имеет две фазы.</a:t>
            </a:r>
          </a:p>
          <a:p>
            <a:endParaRPr lang="ru-RU" sz="2400" dirty="0"/>
          </a:p>
          <a:p>
            <a:r>
              <a:rPr lang="ru-RU" sz="2400" dirty="0"/>
              <a:t>По сравнению с реактивными, шаговые двигатели с активным ротором создают большие вращающие моменты, обеспечивают фиксацию ротора при снятии управляющего сигнала. Недостаток двигателей с активным ротором — большой угловой шаг (7,5—90°).</a:t>
            </a:r>
          </a:p>
          <a:p>
            <a:endParaRPr lang="ru-RU" sz="2400" dirty="0"/>
          </a:p>
          <a:p>
            <a:pPr algn="ctr"/>
            <a:r>
              <a:rPr lang="ru-RU" sz="2400" i="1" dirty="0"/>
              <a:t>Обмотки могут иметь ответвление в центре для работы с однополярной схемой управления </a:t>
            </a:r>
            <a:r>
              <a:rPr lang="ru-RU" sz="2400" b="1" i="1" dirty="0"/>
              <a:t>(униполярный)</a:t>
            </a:r>
            <a:r>
              <a:rPr lang="ru-RU" sz="2400" i="1" dirty="0"/>
              <a:t>. </a:t>
            </a:r>
            <a:r>
              <a:rPr lang="ru-RU" sz="2400" i="1" dirty="0" err="1"/>
              <a:t>Двухполярное</a:t>
            </a:r>
            <a:r>
              <a:rPr lang="ru-RU" sz="2400" i="1" dirty="0"/>
              <a:t> </a:t>
            </a:r>
            <a:r>
              <a:rPr lang="ru-RU" sz="2400" b="1" i="1" dirty="0"/>
              <a:t>(биполярное) </a:t>
            </a:r>
            <a:r>
              <a:rPr lang="ru-RU" sz="2400" i="1" dirty="0"/>
              <a:t>управление требуется для питания обмоток без центрального ответвления.</a:t>
            </a:r>
          </a:p>
        </p:txBody>
      </p:sp>
    </p:spTree>
    <p:extLst>
      <p:ext uri="{BB962C8B-B14F-4D97-AF65-F5344CB8AC3E}">
        <p14:creationId xmlns:p14="http://schemas.microsoft.com/office/powerpoint/2010/main" val="3295030211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1013</TotalTime>
  <Words>720</Words>
  <Application>Microsoft Office PowerPoint</Application>
  <PresentationFormat>Широкоэкранный</PresentationFormat>
  <Paragraphs>55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Wingdings</vt:lpstr>
      <vt:lpstr>Wingdings 3</vt:lpstr>
      <vt:lpstr>Ион</vt:lpstr>
      <vt:lpstr>Тема: Шаговые двигатели</vt:lpstr>
      <vt:lpstr>План лекции</vt:lpstr>
      <vt:lpstr>Презентация PowerPoint</vt:lpstr>
      <vt:lpstr>Общие понятия</vt:lpstr>
      <vt:lpstr>Конструкция шагового двигателя</vt:lpstr>
      <vt:lpstr>Характеристики</vt:lpstr>
      <vt:lpstr>Реактивный шаговый двигатель</vt:lpstr>
      <vt:lpstr>Реактивный шаговый двигатель</vt:lpstr>
      <vt:lpstr>Шаговый двигатель с постоянными магнитами</vt:lpstr>
      <vt:lpstr>Управление шаговым двигателем с постоянными магнитами</vt:lpstr>
      <vt:lpstr>Управление шаговым двигателем с постоянными магнитами</vt:lpstr>
      <vt:lpstr>Управление шаговым двигателем с постоянными магнитами</vt:lpstr>
      <vt:lpstr>Управление шаговым двигателем с постоянными магнитами</vt:lpstr>
      <vt:lpstr>Гибридный шаговый двигатель</vt:lpstr>
      <vt:lpstr>Гибридный шаговый двигатель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D'Art</dc:creator>
  <cp:lastModifiedBy>D'Art</cp:lastModifiedBy>
  <cp:revision>101</cp:revision>
  <dcterms:created xsi:type="dcterms:W3CDTF">2019-10-04T18:12:06Z</dcterms:created>
  <dcterms:modified xsi:type="dcterms:W3CDTF">2020-02-21T23:51:08Z</dcterms:modified>
</cp:coreProperties>
</file>